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tif" ContentType="image/tif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5" r:id="rId3"/>
    <p:sldId id="257" r:id="rId4"/>
    <p:sldId id="259" r:id="rId5"/>
    <p:sldId id="286" r:id="rId6"/>
    <p:sldId id="263" r:id="rId7"/>
    <p:sldId id="261" r:id="rId8"/>
    <p:sldId id="287" r:id="rId9"/>
    <p:sldId id="288" r:id="rId10"/>
    <p:sldId id="289" r:id="rId11"/>
    <p:sldId id="29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1" r:id="rId32"/>
    <p:sldId id="31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4" autoAdjust="0"/>
    <p:restoredTop sz="89777" autoAdjust="0"/>
  </p:normalViewPr>
  <p:slideViewPr>
    <p:cSldViewPr snapToGrid="0">
      <p:cViewPr>
        <p:scale>
          <a:sx n="100" d="100"/>
          <a:sy n="100" d="100"/>
        </p:scale>
        <p:origin x="448" y="32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1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5F30-3B85-4263-8E92-DC4D1C6B7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499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2C618-43CE-4444-9BB1-82180D8E4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679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3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30606"/>
            <a:ext cx="9144000" cy="1015163"/>
          </a:xfrm>
        </p:spPr>
        <p:txBody>
          <a:bodyPr anchor="b">
            <a:normAutofit/>
          </a:bodyPr>
          <a:lstStyle>
            <a:lvl1pPr algn="l">
              <a:lnSpc>
                <a:spcPts val="4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37844"/>
            <a:ext cx="9144000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524000" y="5308831"/>
            <a:ext cx="979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bg1"/>
                </a:solidFill>
              </a:rPr>
              <a:t>VIC/BCSPP</a:t>
            </a:r>
            <a:r>
              <a:rPr lang="en-US" sz="1800" b="1" baseline="0" dirty="0" smtClean="0">
                <a:solidFill>
                  <a:schemeClr val="bg1"/>
                </a:solidFill>
              </a:rPr>
              <a:t> Training</a:t>
            </a:r>
          </a:p>
          <a:p>
            <a:pPr algn="r"/>
            <a:r>
              <a:rPr lang="en-US" sz="1400" b="0" dirty="0" smtClean="0">
                <a:solidFill>
                  <a:schemeClr val="bg1"/>
                </a:solidFill>
              </a:rPr>
              <a:t>Huntsville,</a:t>
            </a:r>
            <a:r>
              <a:rPr lang="en-US" sz="1400" b="0" baseline="0" dirty="0" smtClean="0">
                <a:solidFill>
                  <a:schemeClr val="bg1"/>
                </a:solidFill>
              </a:rPr>
              <a:t> AL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0" y="3108718"/>
            <a:ext cx="12192000" cy="7887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0812625" y="107008"/>
            <a:ext cx="1267080" cy="5775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1816" r="9342" b="14165"/>
          <a:stretch/>
        </p:blipFill>
        <p:spPr>
          <a:xfrm>
            <a:off x="-124545" y="-234088"/>
            <a:ext cx="12316545" cy="334280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6267013"/>
            <a:ext cx="12192000" cy="59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79" y="6290145"/>
            <a:ext cx="7053241" cy="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19954"/>
            <a:ext cx="2743200" cy="20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19954"/>
            <a:ext cx="2743200" cy="20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2"/>
              </a:buCl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VIC/BCSPP Training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3/8/2017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694068" y="50390"/>
            <a:ext cx="1319463" cy="4967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03" y="98502"/>
            <a:ext cx="2014398" cy="5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05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7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6607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92601"/>
            <a:ext cx="5157787" cy="7997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92351"/>
            <a:ext cx="5157787" cy="4197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192601"/>
            <a:ext cx="5183188" cy="7997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92351"/>
            <a:ext cx="5183188" cy="4197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1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3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8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6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785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6619954"/>
            <a:ext cx="12192000" cy="245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2619"/>
            <a:ext cx="10515600" cy="6459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72614"/>
            <a:ext cx="10515600" cy="580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9508" y="6635068"/>
            <a:ext cx="41148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635068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77" y="124224"/>
            <a:ext cx="1098787" cy="4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523999" y="3139610"/>
            <a:ext cx="10446328" cy="1474123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 OF VIC FOR CLIMATE/ LAND COVER CHANGE IMPACTS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1524000" y="4728033"/>
            <a:ext cx="9144000" cy="14865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Kel Markert</a:t>
            </a:r>
          </a:p>
          <a:p>
            <a:r>
              <a:rPr lang="en-US" dirty="0" smtClean="0"/>
              <a:t>NASA-SERVIR Mekong Regional Associate</a:t>
            </a:r>
          </a:p>
          <a:p>
            <a:r>
              <a:rPr lang="en-US" dirty="0" smtClean="0"/>
              <a:t>University of Alabama in Huntsville | Earth System Science Center</a:t>
            </a:r>
          </a:p>
          <a:p>
            <a:r>
              <a:rPr lang="en-US" dirty="0" smtClean="0"/>
              <a:t>8 March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4905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1816" r="9342" b="14165"/>
          <a:stretch/>
        </p:blipFill>
        <p:spPr>
          <a:xfrm>
            <a:off x="-124545" y="-234088"/>
            <a:ext cx="12316545" cy="33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CHANGE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model is based on six land cover classes from </a:t>
            </a:r>
            <a:r>
              <a:rPr lang="en-US" dirty="0" err="1"/>
              <a:t>Intergovermental</a:t>
            </a:r>
            <a:r>
              <a:rPr lang="en-US" dirty="0"/>
              <a:t> Panel on Climate Change (IPCC) land cover classification</a:t>
            </a:r>
          </a:p>
          <a:p>
            <a:pPr lvl="1"/>
            <a:r>
              <a:rPr lang="en-US" dirty="0"/>
              <a:t>Consistent with other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climate modeling efforts</a:t>
            </a:r>
          </a:p>
          <a:p>
            <a:pPr lvl="1"/>
            <a:r>
              <a:rPr lang="en-US" dirty="0"/>
              <a:t>Limits the complexity of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the modeling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approach leading to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fewer misclassifications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81193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MODEL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random sample to compare predicted vs observed land cover for 2011 and 2015 (n = 740)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07" y="1682562"/>
            <a:ext cx="7789360" cy="295995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25513"/>
              </p:ext>
            </p:extLst>
          </p:nvPr>
        </p:nvGraphicFramePr>
        <p:xfrm>
          <a:off x="1693332" y="4797324"/>
          <a:ext cx="9330270" cy="1629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6054"/>
                <a:gridCol w="1866054"/>
                <a:gridCol w="1866054"/>
                <a:gridCol w="1866054"/>
                <a:gridCol w="1866054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Simulation Year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Overall Accuracy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Producer’s Accuracy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User’s Accuracy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Kappa Statistic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71.95 %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68.00 %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70.61 %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2015 (5 yr.)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67.97 %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59.10 %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55.30 %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2015 (10 yr.)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66.08 %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53.40 %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51.32 %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4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SIMULATIONS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47298" y="1003698"/>
            <a:ext cx="7497404" cy="5346301"/>
            <a:chOff x="1172032" y="935965"/>
            <a:chExt cx="6663608" cy="4587579"/>
          </a:xfrm>
        </p:grpSpPr>
        <p:grpSp>
          <p:nvGrpSpPr>
            <p:cNvPr id="7" name="Group 6"/>
            <p:cNvGrpSpPr/>
            <p:nvPr/>
          </p:nvGrpSpPr>
          <p:grpSpPr>
            <a:xfrm>
              <a:off x="1172032" y="935965"/>
              <a:ext cx="6564550" cy="4587579"/>
              <a:chOff x="1172032" y="1099741"/>
              <a:chExt cx="6564550" cy="458757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172032" y="2529914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Setup </a:t>
                </a:r>
                <a:r>
                  <a:rPr lang="en-US" sz="1560" dirty="0">
                    <a:solidFill>
                      <a:schemeClr val="tx1"/>
                    </a:solidFill>
                  </a:rPr>
                  <a:t>VIC Hydrologic Model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49740" y="2430854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NEX Climate </a:t>
                </a:r>
                <a:r>
                  <a:rPr lang="en-US" sz="156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72032" y="1198801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Develop Land Cover Change Model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272266" y="175997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272266" y="308835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cxnSp>
            <p:nvCxnSpPr>
              <p:cNvPr id="18" name="Straight Arrow Connector 17"/>
              <p:cNvCxnSpPr>
                <a:stCxn id="23" idx="3"/>
              </p:cNvCxnSpPr>
              <p:nvPr/>
            </p:nvCxnSpPr>
            <p:spPr>
              <a:xfrm>
                <a:off x="2756992" y="1555417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rallelogram 18"/>
              <p:cNvSpPr/>
              <p:nvPr/>
            </p:nvSpPr>
            <p:spPr>
              <a:xfrm>
                <a:off x="3779520" y="1198801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Land Cover Scenarios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349742" y="1099741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Land Cover 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275328" y="1555417"/>
                <a:ext cx="10744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rallelogram 21"/>
              <p:cNvSpPr/>
              <p:nvPr/>
            </p:nvSpPr>
            <p:spPr>
              <a:xfrm>
                <a:off x="3779520" y="2529914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Hydrologic Simulations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2756992" y="2886530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24" idx="2"/>
              </p:cNvCxnSpPr>
              <p:nvPr/>
            </p:nvCxnSpPr>
            <p:spPr>
              <a:xfrm flipH="1">
                <a:off x="5275328" y="2886530"/>
                <a:ext cx="107441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3878580" y="3675753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Gridded Hydrologic Forcing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4572000" y="3243148"/>
                <a:ext cx="0" cy="43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/>
              <p:cNvCxnSpPr/>
              <p:nvPr/>
            </p:nvCxnSpPr>
            <p:spPr>
              <a:xfrm rot="5400000">
                <a:off x="5548171" y="1034922"/>
                <a:ext cx="518821" cy="24711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rallelogram 27"/>
              <p:cNvSpPr/>
              <p:nvPr/>
            </p:nvSpPr>
            <p:spPr>
              <a:xfrm>
                <a:off x="3779520" y="4974088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Analysis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4572000" y="4587106"/>
                <a:ext cx="0" cy="3869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5888525" y="2924577"/>
              <a:ext cx="983209" cy="5555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13" dirty="0" err="1" smtClean="0">
                  <a:solidFill>
                    <a:schemeClr val="tx1"/>
                  </a:solidFill>
                </a:rPr>
                <a:t>Precip</a:t>
              </a:r>
              <a:r>
                <a:rPr lang="en-US" sz="1213" dirty="0" smtClean="0">
                  <a:solidFill>
                    <a:schemeClr val="tx1"/>
                  </a:solidFill>
                </a:rPr>
                <a:t>. Bias Correction</a:t>
              </a:r>
              <a:endParaRPr lang="en-US" sz="1213" dirty="0">
                <a:solidFill>
                  <a:schemeClr val="tx1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6250680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Land Cover Change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172032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Climate Variability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667838" y="5166928"/>
              <a:ext cx="1200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275326" y="5166928"/>
              <a:ext cx="10645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>
            <a:off x="5147248" y="937861"/>
            <a:ext cx="2051261" cy="119452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2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land cover scenarios were simulated by altering the demand rates for individual classes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Baseline scenario: all land cover demands used were from past trends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Forest +5%: forest demand was set to increase by 5% each step, all other demands were from baseline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Forest +10%: forest demand was set to increase by 10% each step, all other demands were from baseline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Agriculture +5%: agriculture demand was set to increase by 5% each step, all other demands were from baseline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Agriculture +10%: agriculture demand was set to increase by 10% each step, all other demands were from baseline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7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47298" y="1003698"/>
            <a:ext cx="7497404" cy="5346301"/>
            <a:chOff x="1172032" y="935965"/>
            <a:chExt cx="6663608" cy="4587579"/>
          </a:xfrm>
        </p:grpSpPr>
        <p:grpSp>
          <p:nvGrpSpPr>
            <p:cNvPr id="7" name="Group 6"/>
            <p:cNvGrpSpPr/>
            <p:nvPr/>
          </p:nvGrpSpPr>
          <p:grpSpPr>
            <a:xfrm>
              <a:off x="1172032" y="935965"/>
              <a:ext cx="6564550" cy="4587579"/>
              <a:chOff x="1172032" y="1099741"/>
              <a:chExt cx="6564550" cy="458757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172032" y="2529914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Setup </a:t>
                </a:r>
                <a:r>
                  <a:rPr lang="en-US" sz="1560" dirty="0">
                    <a:solidFill>
                      <a:schemeClr val="tx1"/>
                    </a:solidFill>
                  </a:rPr>
                  <a:t>VIC Hydrologic Model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49740" y="2430854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NEX Climate </a:t>
                </a:r>
                <a:r>
                  <a:rPr lang="en-US" sz="156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72032" y="1198801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Develop Land Cover Change Model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272266" y="175997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272266" y="308835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cxnSp>
            <p:nvCxnSpPr>
              <p:cNvPr id="18" name="Straight Arrow Connector 17"/>
              <p:cNvCxnSpPr>
                <a:stCxn id="23" idx="3"/>
              </p:cNvCxnSpPr>
              <p:nvPr/>
            </p:nvCxnSpPr>
            <p:spPr>
              <a:xfrm>
                <a:off x="2756992" y="1555417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rallelogram 18"/>
              <p:cNvSpPr/>
              <p:nvPr/>
            </p:nvSpPr>
            <p:spPr>
              <a:xfrm>
                <a:off x="3779520" y="1198801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Land Cover Scenarios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349742" y="1099741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Land Cover 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275328" y="1555417"/>
                <a:ext cx="10744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rallelogram 21"/>
              <p:cNvSpPr/>
              <p:nvPr/>
            </p:nvSpPr>
            <p:spPr>
              <a:xfrm>
                <a:off x="3779520" y="2529914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Hydrologic Simulations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2756992" y="2886530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24" idx="2"/>
              </p:cNvCxnSpPr>
              <p:nvPr/>
            </p:nvCxnSpPr>
            <p:spPr>
              <a:xfrm flipH="1">
                <a:off x="5275328" y="2886530"/>
                <a:ext cx="107441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3878580" y="3675753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Gridded Hydrologic Forcing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4572000" y="3243148"/>
                <a:ext cx="0" cy="43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/>
              <p:cNvCxnSpPr/>
              <p:nvPr/>
            </p:nvCxnSpPr>
            <p:spPr>
              <a:xfrm rot="5400000">
                <a:off x="5548171" y="1034922"/>
                <a:ext cx="518821" cy="24711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rallelogram 27"/>
              <p:cNvSpPr/>
              <p:nvPr/>
            </p:nvSpPr>
            <p:spPr>
              <a:xfrm>
                <a:off x="3779520" y="4974088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Analysis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4572000" y="4587106"/>
                <a:ext cx="0" cy="3869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5888525" y="2924577"/>
              <a:ext cx="983209" cy="5555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13" dirty="0" err="1" smtClean="0">
                  <a:solidFill>
                    <a:schemeClr val="tx1"/>
                  </a:solidFill>
                </a:rPr>
                <a:t>Precip</a:t>
              </a:r>
              <a:r>
                <a:rPr lang="en-US" sz="1213" dirty="0" smtClean="0">
                  <a:solidFill>
                    <a:schemeClr val="tx1"/>
                  </a:solidFill>
                </a:rPr>
                <a:t>. Bias Correction</a:t>
              </a:r>
              <a:endParaRPr lang="en-US" sz="1213" dirty="0">
                <a:solidFill>
                  <a:schemeClr val="tx1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6250680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Land Cover Change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172032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Climate Variability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667838" y="5166928"/>
              <a:ext cx="1200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275326" y="5166928"/>
              <a:ext cx="10645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>
            <a:off x="2200858" y="2529590"/>
            <a:ext cx="2625142" cy="158323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5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Simulations were run at 0.1° (~10 km) resolution for only the Lower Mekong Basin</a:t>
            </a:r>
          </a:p>
          <a:p>
            <a:r>
              <a:rPr lang="en-US" dirty="0"/>
              <a:t>Data inputs are ERA-Interim Reanalysis and CHIRPS precipitation dataset</a:t>
            </a:r>
          </a:p>
          <a:p>
            <a:r>
              <a:rPr lang="en-US" dirty="0"/>
              <a:t>Set one year model spin-up time and daily time step</a:t>
            </a:r>
          </a:p>
          <a:p>
            <a:r>
              <a:rPr lang="en-US" dirty="0"/>
              <a:t>Used spatial variability in elevation and areal precipitation within a grid cell </a:t>
            </a:r>
          </a:p>
          <a:p>
            <a:pPr lvl="1"/>
            <a:r>
              <a:rPr lang="en-US" dirty="0"/>
              <a:t>More accurately simulates the </a:t>
            </a:r>
            <a:r>
              <a:rPr lang="en-US" dirty="0" smtClean="0"/>
              <a:t>effects of topographic variations </a:t>
            </a:r>
            <a:r>
              <a:rPr lang="en-US" dirty="0"/>
              <a:t>within a grid cell</a:t>
            </a:r>
          </a:p>
          <a:p>
            <a:r>
              <a:rPr lang="en-US" dirty="0"/>
              <a:t>Coupled with the streamflow routing model from </a:t>
            </a:r>
            <a:r>
              <a:rPr lang="en-US" i="1" dirty="0" err="1"/>
              <a:t>Lohmann</a:t>
            </a:r>
            <a:r>
              <a:rPr lang="en-US" i="1" dirty="0"/>
              <a:t> et al.</a:t>
            </a:r>
            <a:r>
              <a:rPr lang="en-US" dirty="0"/>
              <a:t> [1996a,b]</a:t>
            </a: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5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CALIBRATION/VALIDATION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5207000" cy="5809179"/>
          </a:xfrm>
        </p:spPr>
        <p:txBody>
          <a:bodyPr/>
          <a:lstStyle/>
          <a:p>
            <a:r>
              <a:rPr lang="en-US" dirty="0"/>
              <a:t>Model was run for 1981-2010</a:t>
            </a:r>
          </a:p>
          <a:p>
            <a:pPr lvl="1"/>
            <a:r>
              <a:rPr lang="en-US" dirty="0"/>
              <a:t>Create a climatological dataset for the hydrology variables</a:t>
            </a:r>
          </a:p>
          <a:p>
            <a:r>
              <a:rPr lang="en-US" dirty="0"/>
              <a:t>Calibrated/Validated model at Stung </a:t>
            </a:r>
            <a:r>
              <a:rPr lang="en-US" dirty="0" err="1"/>
              <a:t>Treng</a:t>
            </a:r>
            <a:r>
              <a:rPr lang="en-US" dirty="0"/>
              <a:t> station</a:t>
            </a:r>
          </a:p>
          <a:p>
            <a:pPr lvl="1"/>
            <a:r>
              <a:rPr lang="en-US" dirty="0"/>
              <a:t>Calibration period: 1981-1990</a:t>
            </a:r>
          </a:p>
          <a:p>
            <a:pPr lvl="1"/>
            <a:r>
              <a:rPr lang="en-US" dirty="0"/>
              <a:t>Validation period: </a:t>
            </a:r>
            <a:r>
              <a:rPr lang="en-US" dirty="0" smtClean="0"/>
              <a:t>1991-2005</a:t>
            </a:r>
          </a:p>
          <a:p>
            <a:r>
              <a:rPr lang="en-US" dirty="0" smtClean="0"/>
              <a:t>Manual calibration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33" y="93400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0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Followed similar model accuracy guidelines as </a:t>
            </a:r>
            <a:r>
              <a:rPr lang="en-US" i="1" dirty="0" err="1"/>
              <a:t>Moriasi</a:t>
            </a:r>
            <a:r>
              <a:rPr lang="en-US" i="1" dirty="0"/>
              <a:t> et al.</a:t>
            </a:r>
            <a:r>
              <a:rPr lang="en-US" dirty="0"/>
              <a:t> [2007]</a:t>
            </a:r>
          </a:p>
          <a:p>
            <a:r>
              <a:rPr lang="en-US" dirty="0"/>
              <a:t>Model was found to perform very well for both periods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27327"/>
              </p:ext>
            </p:extLst>
          </p:nvPr>
        </p:nvGraphicFramePr>
        <p:xfrm>
          <a:off x="2523066" y="2190158"/>
          <a:ext cx="7145868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190978"/>
                <a:gridCol w="1190978"/>
                <a:gridCol w="1190978"/>
                <a:gridCol w="1190978"/>
                <a:gridCol w="1190978"/>
                <a:gridCol w="1190978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Statistic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 [-]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NSE [-]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PBIAS [%]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RSR [-]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MRE [%]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Calibration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0.87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-20.70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0.28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68.13</a:t>
                      </a:r>
                      <a:endParaRPr lang="en-US" sz="140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Validation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0.95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0.89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-7.40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0.24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41.95</a:t>
                      </a:r>
                      <a:endParaRPr lang="en-US" sz="140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93964" y="4030133"/>
            <a:ext cx="11604073" cy="2190882"/>
            <a:chOff x="326834" y="4098843"/>
            <a:chExt cx="11240148" cy="21221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2" t="52424" r="8245" b="3998"/>
            <a:stretch/>
          </p:blipFill>
          <p:spPr>
            <a:xfrm>
              <a:off x="5946908" y="4098843"/>
              <a:ext cx="5620074" cy="21221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4" t="8610" r="8784" b="47812"/>
            <a:stretch/>
          </p:blipFill>
          <p:spPr>
            <a:xfrm>
              <a:off x="326834" y="4098843"/>
              <a:ext cx="5620074" cy="2122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88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is calibrated with an observed dataset, however, a climate dataset is used to estimate the effects of climate variability on the LMB hydrology </a:t>
            </a:r>
          </a:p>
          <a:p>
            <a:r>
              <a:rPr lang="en-US" dirty="0"/>
              <a:t>How much uncertainty is there when using the climate dataset as an input into the hydrologic model?</a:t>
            </a:r>
          </a:p>
          <a:p>
            <a:pPr lvl="1"/>
            <a:r>
              <a:rPr lang="en-US" dirty="0"/>
              <a:t>Simulated calibration and validations periods using the climate reanalysis dataset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4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4834467" cy="5809179"/>
          </a:xfrm>
        </p:spPr>
        <p:txBody>
          <a:bodyPr/>
          <a:lstStyle/>
          <a:p>
            <a:r>
              <a:rPr lang="en-US" dirty="0"/>
              <a:t>The NEX climate reanalysis data greatly under predicts precipitation and consequently runoff</a:t>
            </a:r>
          </a:p>
          <a:p>
            <a:r>
              <a:rPr lang="en-US" dirty="0"/>
              <a:t>Climate dataset is at a coarser resolution (0.25°) which fails to capture intense rainfall events [</a:t>
            </a:r>
            <a:r>
              <a:rPr lang="en-US" i="1" dirty="0"/>
              <a:t>Le et al., </a:t>
            </a:r>
            <a:r>
              <a:rPr lang="en-US" dirty="0" smtClean="0"/>
              <a:t>2014]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67" y="700317"/>
            <a:ext cx="5687615" cy="426571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67628"/>
              </p:ext>
            </p:extLst>
          </p:nvPr>
        </p:nvGraphicFramePr>
        <p:xfrm>
          <a:off x="3873632" y="4966028"/>
          <a:ext cx="8261352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376892"/>
                <a:gridCol w="1376892"/>
                <a:gridCol w="1376892"/>
                <a:gridCol w="1376892"/>
                <a:gridCol w="1376892"/>
                <a:gridCol w="1376892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Statistic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 [-]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NSE [-]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PBIAS [%]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RSR [-]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MRE [%]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Calibration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0.67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0.17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-44.28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44.74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Validation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0.11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-45.05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38.56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Data and Methods</a:t>
            </a:r>
          </a:p>
          <a:p>
            <a:pPr lvl="1"/>
            <a:r>
              <a:rPr lang="en-US" dirty="0"/>
              <a:t>Land Cover Change Model</a:t>
            </a:r>
          </a:p>
          <a:p>
            <a:pPr lvl="1"/>
            <a:r>
              <a:rPr lang="en-US" dirty="0"/>
              <a:t>Hydrologic Model</a:t>
            </a:r>
          </a:p>
          <a:p>
            <a:pPr lvl="1"/>
            <a:r>
              <a:rPr lang="en-US" dirty="0"/>
              <a:t>Analysis</a:t>
            </a:r>
          </a:p>
          <a:p>
            <a:r>
              <a:rPr lang="en-US" dirty="0"/>
              <a:t>Results</a:t>
            </a:r>
          </a:p>
          <a:p>
            <a:r>
              <a:rPr lang="en-US" dirty="0" smtClean="0"/>
              <a:t>Conclusions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BIAS CORRECTION OF CLIMATE PRECIPITATION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4715933" cy="5809179"/>
          </a:xfrm>
        </p:spPr>
        <p:txBody>
          <a:bodyPr>
            <a:normAutofit/>
          </a:bodyPr>
          <a:lstStyle/>
          <a:p>
            <a:r>
              <a:rPr lang="en-US" dirty="0"/>
              <a:t>Used the power transformation bias correction technique [</a:t>
            </a:r>
            <a:r>
              <a:rPr lang="en-US" i="1" dirty="0"/>
              <a:t>Leander and </a:t>
            </a:r>
            <a:r>
              <a:rPr lang="en-US" i="1" dirty="0" err="1"/>
              <a:t>Buishand</a:t>
            </a:r>
            <a:r>
              <a:rPr lang="en-US" dirty="0"/>
              <a:t>, 2007; </a:t>
            </a:r>
            <a:r>
              <a:rPr lang="en-US" i="1" dirty="0"/>
              <a:t>Leander et al., </a:t>
            </a:r>
            <a:r>
              <a:rPr lang="en-US" dirty="0"/>
              <a:t>2008]</a:t>
            </a:r>
          </a:p>
          <a:p>
            <a:pPr lvl="1"/>
            <a:r>
              <a:rPr lang="en-US" dirty="0"/>
              <a:t>Non-linear correction using an exponential form</a:t>
            </a:r>
          </a:p>
          <a:p>
            <a:r>
              <a:rPr lang="en-US" dirty="0"/>
              <a:t>Slightly improved precipitation inputs</a:t>
            </a:r>
          </a:p>
          <a:p>
            <a:pPr lvl="1"/>
            <a:r>
              <a:rPr lang="en-US" dirty="0"/>
              <a:t>Results </a:t>
            </a:r>
            <a:r>
              <a:rPr lang="en-US" dirty="0" smtClean="0"/>
              <a:t>not as accurate as needed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67" y="700317"/>
            <a:ext cx="5687614" cy="426571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8822"/>
              </p:ext>
            </p:extLst>
          </p:nvPr>
        </p:nvGraphicFramePr>
        <p:xfrm>
          <a:off x="3873632" y="4966028"/>
          <a:ext cx="8261352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376892"/>
                <a:gridCol w="1376892"/>
                <a:gridCol w="1376892"/>
                <a:gridCol w="1376892"/>
                <a:gridCol w="1376892"/>
                <a:gridCol w="1376892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Statistic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 [-]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NSE [-]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PBIAS [%]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RSR [-]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MRE [%]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Calibration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0.67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0.17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-44.28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44.74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Validation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0.57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0.11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-45.05</a:t>
                      </a:r>
                      <a:endParaRPr lang="en-US" sz="1400" b="0" i="1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0.55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38.56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82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AND UNCERTAINTIES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47298" y="1003698"/>
            <a:ext cx="7497404" cy="5346301"/>
            <a:chOff x="1172032" y="935965"/>
            <a:chExt cx="6663608" cy="4587579"/>
          </a:xfrm>
        </p:grpSpPr>
        <p:grpSp>
          <p:nvGrpSpPr>
            <p:cNvPr id="7" name="Group 6"/>
            <p:cNvGrpSpPr/>
            <p:nvPr/>
          </p:nvGrpSpPr>
          <p:grpSpPr>
            <a:xfrm>
              <a:off x="1172032" y="935965"/>
              <a:ext cx="6564550" cy="4587579"/>
              <a:chOff x="1172032" y="1099741"/>
              <a:chExt cx="6564550" cy="458757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172032" y="2529914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Setup </a:t>
                </a:r>
                <a:r>
                  <a:rPr lang="en-US" sz="1560" dirty="0">
                    <a:solidFill>
                      <a:schemeClr val="tx1"/>
                    </a:solidFill>
                  </a:rPr>
                  <a:t>VIC Hydrologic Model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49740" y="2430854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NEX Climate </a:t>
                </a:r>
                <a:r>
                  <a:rPr lang="en-US" sz="156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72032" y="1198801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Develop Land Cover Change Model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272266" y="175997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272266" y="308835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cxnSp>
            <p:nvCxnSpPr>
              <p:cNvPr id="18" name="Straight Arrow Connector 17"/>
              <p:cNvCxnSpPr>
                <a:stCxn id="27" idx="3"/>
              </p:cNvCxnSpPr>
              <p:nvPr/>
            </p:nvCxnSpPr>
            <p:spPr>
              <a:xfrm>
                <a:off x="2756992" y="1555417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rallelogram 18"/>
              <p:cNvSpPr/>
              <p:nvPr/>
            </p:nvSpPr>
            <p:spPr>
              <a:xfrm>
                <a:off x="3779520" y="1198801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Land Cover Scenarios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349742" y="1099741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Land Cover 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275328" y="1555417"/>
                <a:ext cx="10744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rallelogram 21"/>
              <p:cNvSpPr/>
              <p:nvPr/>
            </p:nvSpPr>
            <p:spPr>
              <a:xfrm>
                <a:off x="3779520" y="2529914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Hydrologic Simulations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2756992" y="2886530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28" idx="2"/>
              </p:cNvCxnSpPr>
              <p:nvPr/>
            </p:nvCxnSpPr>
            <p:spPr>
              <a:xfrm flipH="1">
                <a:off x="5275328" y="2886530"/>
                <a:ext cx="107441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3878580" y="3675753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Gridded Hydrologic Forcing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4572000" y="3243148"/>
                <a:ext cx="0" cy="43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/>
              <p:cNvCxnSpPr/>
              <p:nvPr/>
            </p:nvCxnSpPr>
            <p:spPr>
              <a:xfrm rot="5400000">
                <a:off x="5548171" y="1034922"/>
                <a:ext cx="518821" cy="24711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rallelogram 27"/>
              <p:cNvSpPr/>
              <p:nvPr/>
            </p:nvSpPr>
            <p:spPr>
              <a:xfrm>
                <a:off x="3779520" y="4974088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Analysis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4572000" y="4587106"/>
                <a:ext cx="0" cy="3869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5888525" y="2924577"/>
              <a:ext cx="983209" cy="5555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13" dirty="0" err="1" smtClean="0">
                  <a:solidFill>
                    <a:schemeClr val="tx1"/>
                  </a:solidFill>
                </a:rPr>
                <a:t>Precip</a:t>
              </a:r>
              <a:r>
                <a:rPr lang="en-US" sz="1213" dirty="0" smtClean="0">
                  <a:solidFill>
                    <a:schemeClr val="tx1"/>
                  </a:solidFill>
                </a:rPr>
                <a:t>. Bias Correction</a:t>
              </a:r>
              <a:endParaRPr lang="en-US" sz="1213" dirty="0">
                <a:solidFill>
                  <a:schemeClr val="tx1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6250680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Land Cover Change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172032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Climate Variability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667838" y="5166928"/>
              <a:ext cx="1200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275326" y="5166928"/>
              <a:ext cx="10645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ounded Rectangle 30"/>
          <p:cNvSpPr/>
          <p:nvPr/>
        </p:nvSpPr>
        <p:spPr>
          <a:xfrm>
            <a:off x="5147248" y="2478792"/>
            <a:ext cx="2051261" cy="119452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sets of simulations were run for this study each changing a specific input in the hydrologic model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Climate scenario: Simulation run with climate projection data. Land cover data for 2001 was kept constant</a:t>
            </a:r>
          </a:p>
          <a:p>
            <a:pPr lvl="2" indent="-342900">
              <a:buFontTx/>
              <a:buChar char="-"/>
            </a:pPr>
            <a:r>
              <a:rPr lang="en-US" sz="2000" dirty="0"/>
              <a:t>Both raw climate data and bias corrected data was analyzed</a:t>
            </a:r>
          </a:p>
          <a:p>
            <a:pPr marL="800100" lvl="2" indent="0">
              <a:buNone/>
            </a:pP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Land cover scenario: Simulation run with land cover projection data. Metrological data for 2001 was kept constant</a:t>
            </a:r>
          </a:p>
          <a:p>
            <a:pPr marL="800100" lvl="2" indent="0">
              <a:buNone/>
            </a:pPr>
            <a:r>
              <a:rPr lang="en-US" sz="2000" dirty="0"/>
              <a:t>-	  All land cover scenarios were used (baseline, forest +5%, </a:t>
            </a:r>
            <a:r>
              <a:rPr lang="en-US" sz="2000" dirty="0" smtClean="0"/>
              <a:t>forest </a:t>
            </a:r>
            <a:r>
              <a:rPr lang="en-US" sz="2000" dirty="0"/>
              <a:t>+10%, </a:t>
            </a:r>
            <a:r>
              <a:rPr lang="en-US" sz="2000" dirty="0" smtClean="0"/>
              <a:t>agriculture		 </a:t>
            </a:r>
            <a:r>
              <a:rPr lang="en-US" sz="2000" dirty="0"/>
              <a:t>+5%, and agriculture +10%)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9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CHANGE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47298" y="1003698"/>
            <a:ext cx="7497404" cy="5346301"/>
            <a:chOff x="1172032" y="935965"/>
            <a:chExt cx="6663608" cy="4587579"/>
          </a:xfrm>
        </p:grpSpPr>
        <p:grpSp>
          <p:nvGrpSpPr>
            <p:cNvPr id="7" name="Group 6"/>
            <p:cNvGrpSpPr/>
            <p:nvPr/>
          </p:nvGrpSpPr>
          <p:grpSpPr>
            <a:xfrm>
              <a:off x="1172032" y="935965"/>
              <a:ext cx="6564550" cy="4587579"/>
              <a:chOff x="1172032" y="1099741"/>
              <a:chExt cx="6564550" cy="4587579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172032" y="2529914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Setup </a:t>
                </a:r>
                <a:r>
                  <a:rPr lang="en-US" sz="1560" dirty="0">
                    <a:solidFill>
                      <a:schemeClr val="tx1"/>
                    </a:solidFill>
                  </a:rPr>
                  <a:t>VIC Hydrologic Model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49740" y="2430854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NEX Climate </a:t>
                </a:r>
                <a:r>
                  <a:rPr lang="en-US" sz="156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72032" y="1198801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Develop Land Cover Change Model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272266" y="175997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272266" y="308835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2756992" y="1555417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Parallelogram 18"/>
              <p:cNvSpPr/>
              <p:nvPr/>
            </p:nvSpPr>
            <p:spPr>
              <a:xfrm>
                <a:off x="3779520" y="1198801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Land Cover Scenarios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349742" y="1099741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Land Cover Data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275328" y="1555417"/>
                <a:ext cx="10744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Parallelogram 21"/>
              <p:cNvSpPr/>
              <p:nvPr/>
            </p:nvSpPr>
            <p:spPr>
              <a:xfrm>
                <a:off x="3779520" y="2529914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Hydrologic Simulations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2756992" y="2886530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5275328" y="2886530"/>
                <a:ext cx="107441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3878580" y="3675753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Gridded Hydrologic Forcing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4572000" y="3243148"/>
                <a:ext cx="0" cy="43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/>
              <p:cNvCxnSpPr/>
              <p:nvPr/>
            </p:nvCxnSpPr>
            <p:spPr>
              <a:xfrm rot="5400000">
                <a:off x="5548171" y="1034922"/>
                <a:ext cx="518821" cy="24711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Parallelogram 27"/>
              <p:cNvSpPr/>
              <p:nvPr/>
            </p:nvSpPr>
            <p:spPr>
              <a:xfrm>
                <a:off x="3779520" y="4974088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Analysis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4572000" y="4587106"/>
                <a:ext cx="0" cy="3869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5888525" y="2924577"/>
              <a:ext cx="983209" cy="5555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13" dirty="0" err="1" smtClean="0">
                  <a:solidFill>
                    <a:schemeClr val="tx1"/>
                  </a:solidFill>
                </a:rPr>
                <a:t>Precip</a:t>
              </a:r>
              <a:r>
                <a:rPr lang="en-US" sz="1213" dirty="0" smtClean="0">
                  <a:solidFill>
                    <a:schemeClr val="tx1"/>
                  </a:solidFill>
                </a:rPr>
                <a:t>. Bias Correction</a:t>
              </a:r>
              <a:endParaRPr lang="en-US" sz="1213" dirty="0">
                <a:solidFill>
                  <a:schemeClr val="tx1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6250680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Land Cover Change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1172032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Climate Variability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667838" y="5166928"/>
              <a:ext cx="1200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275326" y="5166928"/>
              <a:ext cx="10645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>
            <a:off x="5147248" y="5323591"/>
            <a:ext cx="2051261" cy="119452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DISCHARGE CHANGES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Climate variability will make discharge inconsistent through time</a:t>
            </a:r>
          </a:p>
          <a:p>
            <a:r>
              <a:rPr lang="en-US" dirty="0"/>
              <a:t>Land cover will only slightly alter discharge</a:t>
            </a:r>
          </a:p>
          <a:p>
            <a:pPr lvl="1"/>
            <a:r>
              <a:rPr lang="en-US" dirty="0"/>
              <a:t>Increase in forest results in decreases in discharge</a:t>
            </a:r>
          </a:p>
          <a:p>
            <a:pPr lvl="1"/>
            <a:r>
              <a:rPr lang="en-US" dirty="0"/>
              <a:t>Increase in agriculture results in increases in discharge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656185"/>
            <a:ext cx="5108708" cy="3831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08" y="2659974"/>
            <a:ext cx="5229092" cy="39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8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Modeled streamflow shows greater variability in seasonality and intensity when compared to historic observations</a:t>
            </a:r>
          </a:p>
          <a:p>
            <a:r>
              <a:rPr lang="en-US" dirty="0"/>
              <a:t>Precipitation seasonality shows less variability</a:t>
            </a:r>
          </a:p>
          <a:p>
            <a:pPr lvl="1"/>
            <a:r>
              <a:rPr lang="en-US" dirty="0"/>
              <a:t>Earlier dates for the peak season in both streamflow and precipitation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638442"/>
            <a:ext cx="5257800" cy="3943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443"/>
            <a:ext cx="5257800" cy="3943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10008372" y="4434890"/>
            <a:ext cx="216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Precipitation Seasonality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39075" y="4434889"/>
            <a:ext cx="216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Streamflow Seasonality</a:t>
            </a:r>
          </a:p>
        </p:txBody>
      </p:sp>
    </p:spTree>
    <p:extLst>
      <p:ext uri="{BB962C8B-B14F-4D97-AF65-F5344CB8AC3E}">
        <p14:creationId xmlns:p14="http://schemas.microsoft.com/office/powerpoint/2010/main" val="195625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7309"/>
          <a:stretch/>
        </p:blipFill>
        <p:spPr>
          <a:xfrm>
            <a:off x="6197600" y="1572000"/>
            <a:ext cx="5524499" cy="4749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RUNOFF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Runoff elasticity analysis shows there will be increases in runoff with increases in precipitation throughout the basin</a:t>
            </a:r>
          </a:p>
          <a:p>
            <a:r>
              <a:rPr lang="en-US" dirty="0"/>
              <a:t>There will be greater increases in runoff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in the northern and </a:t>
            </a:r>
            <a:r>
              <a:rPr lang="en-US" dirty="0" smtClean="0"/>
              <a:t>western </a:t>
            </a:r>
            <a:r>
              <a:rPr lang="en-US" dirty="0"/>
              <a:t>portions 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the basin</a:t>
            </a:r>
          </a:p>
          <a:p>
            <a:r>
              <a:rPr lang="en-US" dirty="0"/>
              <a:t>On average, runoff will increase about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twice as much (~2% increase)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compared to precipitation</a:t>
            </a:r>
          </a:p>
          <a:p>
            <a:pPr lvl="1"/>
            <a:r>
              <a:rPr lang="en-US" dirty="0"/>
              <a:t>Little variability throughout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87" y="1473200"/>
            <a:ext cx="6518513" cy="4888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RUNOFF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Runoff will have almost no change when compared to changes in land cover classes</a:t>
            </a:r>
          </a:p>
          <a:p>
            <a:r>
              <a:rPr lang="en-US" dirty="0"/>
              <a:t>Small changes occur for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urban, forest, and water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classes</a:t>
            </a:r>
          </a:p>
          <a:p>
            <a:pPr lvl="1"/>
            <a:r>
              <a:rPr lang="en-US" dirty="0"/>
              <a:t>These changes are so small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    (&lt; 1%) that they will have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    minimal effects on the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    environment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0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4622799" y="2562675"/>
            <a:ext cx="6891867" cy="387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storage shows a decreasing trend across the majority of the basin due to climate variability</a:t>
            </a:r>
          </a:p>
          <a:p>
            <a:pPr lvl="1"/>
            <a:r>
              <a:rPr lang="en-US" dirty="0"/>
              <a:t>Less water stored in soil and trees</a:t>
            </a:r>
          </a:p>
          <a:p>
            <a:r>
              <a:rPr lang="en-US" dirty="0"/>
              <a:t>There is a  decreasing trend in the runoff/precipitation (R/P) ratio</a:t>
            </a:r>
          </a:p>
          <a:p>
            <a:pPr lvl="1"/>
            <a:r>
              <a:rPr lang="en-US" dirty="0"/>
              <a:t>Lower percent of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precipitation </a:t>
            </a:r>
            <a:r>
              <a:rPr lang="en-US" dirty="0"/>
              <a:t>contributing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runoff</a:t>
            </a:r>
          </a:p>
          <a:p>
            <a:r>
              <a:rPr lang="en-US" dirty="0"/>
              <a:t>Small increasing trend</a:t>
            </a:r>
          </a:p>
          <a:p>
            <a:pPr marL="0" indent="0">
              <a:buNone/>
            </a:pPr>
            <a:r>
              <a:rPr lang="en-US" dirty="0"/>
              <a:t>     in evapotranspiration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scale changes in water storage due to land cover change</a:t>
            </a:r>
          </a:p>
          <a:p>
            <a:pPr lvl="1"/>
            <a:r>
              <a:rPr lang="en-US" dirty="0"/>
              <a:t>Increase due to increases in forest, decrease due to increase in agriculture</a:t>
            </a:r>
            <a:endParaRPr lang="en-US" sz="2800" dirty="0"/>
          </a:p>
          <a:p>
            <a:r>
              <a:rPr lang="en-US" dirty="0"/>
              <a:t>Little changes in evapotranspiration due to land cover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Almost no changes in the amount of precipitation that is converted to runoff</a:t>
            </a:r>
            <a:endParaRPr lang="en-US" dirty="0"/>
          </a:p>
          <a:p>
            <a:pPr lvl="1"/>
            <a:endParaRPr lang="en-US" sz="2000" dirty="0"/>
          </a:p>
          <a:p>
            <a:endParaRPr lang="en-US" sz="2427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4052" y="2895600"/>
            <a:ext cx="12043896" cy="3506315"/>
            <a:chOff x="-40249" y="2895600"/>
            <a:chExt cx="12043896" cy="35063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5774540" y="2898042"/>
              <a:ext cx="6229107" cy="350387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-40249" y="2895600"/>
              <a:ext cx="6233449" cy="3506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63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825889"/>
            <a:ext cx="7166109" cy="5809179"/>
          </a:xfrm>
        </p:spPr>
        <p:txBody>
          <a:bodyPr>
            <a:normAutofit/>
          </a:bodyPr>
          <a:lstStyle/>
          <a:p>
            <a:r>
              <a:rPr lang="en-US" dirty="0"/>
              <a:t>Study focuses on the Lower Mekong Basin (LMB)</a:t>
            </a:r>
          </a:p>
          <a:p>
            <a:r>
              <a:rPr lang="en-US" dirty="0"/>
              <a:t>The LMB is an economically and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ecologically important region</a:t>
            </a:r>
          </a:p>
          <a:p>
            <a:pPr lvl="1"/>
            <a:r>
              <a:rPr lang="en-US" dirty="0"/>
              <a:t>One of the largest exporters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 of rice and fish products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 [</a:t>
            </a:r>
            <a:r>
              <a:rPr lang="en-US" i="1" dirty="0"/>
              <a:t>Sakamoto et al.,</a:t>
            </a:r>
            <a:r>
              <a:rPr lang="en-US" dirty="0"/>
              <a:t> 2006;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 </a:t>
            </a:r>
            <a:r>
              <a:rPr lang="en-US" i="1" dirty="0" err="1"/>
              <a:t>Poulsen</a:t>
            </a:r>
            <a:r>
              <a:rPr lang="en-US" i="1" dirty="0"/>
              <a:t> et al., </a:t>
            </a:r>
            <a:r>
              <a:rPr lang="en-US" dirty="0"/>
              <a:t>2002)</a:t>
            </a:r>
          </a:p>
          <a:p>
            <a:pPr lvl="1"/>
            <a:r>
              <a:rPr lang="en-US" dirty="0"/>
              <a:t>Within top three most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biodiverse river basins in </a:t>
            </a:r>
          </a:p>
          <a:p>
            <a:pPr marL="396255" lvl="1" indent="0">
              <a:spcBef>
                <a:spcPts val="0"/>
              </a:spcBef>
              <a:buNone/>
            </a:pPr>
            <a:r>
              <a:rPr lang="en-US" dirty="0"/>
              <a:t>    the world [</a:t>
            </a:r>
            <a:r>
              <a:rPr lang="en-US" i="1" dirty="0"/>
              <a:t>Dudgeon, </a:t>
            </a:r>
            <a:r>
              <a:rPr lang="en-US" dirty="0"/>
              <a:t>2000</a:t>
            </a:r>
            <a:r>
              <a:rPr lang="en-US" dirty="0" smtClean="0"/>
              <a:t>]</a:t>
            </a:r>
          </a:p>
          <a:p>
            <a:r>
              <a:rPr lang="en-US" dirty="0"/>
              <a:t>Natural climate variability plays an important role in water supply within </a:t>
            </a:r>
            <a:r>
              <a:rPr lang="en-US" dirty="0" smtClean="0"/>
              <a:t>the region</a:t>
            </a:r>
            <a:endParaRPr lang="en-US" dirty="0"/>
          </a:p>
          <a:p>
            <a:pPr lvl="1"/>
            <a:r>
              <a:rPr lang="en-US" dirty="0"/>
              <a:t>Short-term climate variability (ENSO, MJO)</a:t>
            </a:r>
          </a:p>
          <a:p>
            <a:pPr lvl="1"/>
            <a:r>
              <a:rPr lang="en-US" dirty="0"/>
              <a:t>Long-term climate variability (climate change)</a:t>
            </a:r>
          </a:p>
          <a:p>
            <a:pPr marL="396255" indent="-342900">
              <a:spcBef>
                <a:spcPts val="0"/>
              </a:spcBef>
            </a:pPr>
            <a:endParaRPr lang="en-US" dirty="0"/>
          </a:p>
          <a:p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VIC/BCSPP Training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3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12" y="825889"/>
            <a:ext cx="4228175" cy="42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MAKING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 has the possibility of providing information </a:t>
            </a:r>
            <a:r>
              <a:rPr lang="en-US" dirty="0"/>
              <a:t>and data can be used by </a:t>
            </a:r>
            <a:r>
              <a:rPr lang="en-US" dirty="0" smtClean="0"/>
              <a:t>water </a:t>
            </a:r>
            <a:r>
              <a:rPr lang="en-US" dirty="0"/>
              <a:t>resource managers to form new </a:t>
            </a:r>
            <a:r>
              <a:rPr lang="en-US" dirty="0" smtClean="0"/>
              <a:t>policies</a:t>
            </a:r>
            <a:endParaRPr lang="en-US" dirty="0"/>
          </a:p>
          <a:p>
            <a:pPr lvl="1"/>
            <a:r>
              <a:rPr lang="en-US" dirty="0"/>
              <a:t>Fits into water resource framework by characterizing status as is and simulating what will happened due to changes</a:t>
            </a:r>
          </a:p>
          <a:p>
            <a:r>
              <a:rPr lang="en-US" dirty="0" smtClean="0"/>
              <a:t>Need to have extremely </a:t>
            </a:r>
            <a:r>
              <a:rPr lang="en-US" b="1" dirty="0" smtClean="0">
                <a:solidFill>
                  <a:schemeClr val="accent2"/>
                </a:solidFill>
              </a:rPr>
              <a:t>accurate data inputs and calibrations for accurate actionable information</a:t>
            </a:r>
          </a:p>
          <a:p>
            <a:r>
              <a:rPr lang="en-US" dirty="0" smtClean="0"/>
              <a:t>By providing this information, decision makers can have a understanding of policy changes on the effect of hydrology</a:t>
            </a:r>
            <a:endParaRPr lang="en-US" dirty="0"/>
          </a:p>
          <a:p>
            <a:pPr lvl="1"/>
            <a:r>
              <a:rPr lang="en-US" dirty="0"/>
              <a:t>For example: </a:t>
            </a:r>
            <a:r>
              <a:rPr lang="en-US" dirty="0" smtClean="0"/>
              <a:t>reforestation policy can lead to a decrease in streamflow</a:t>
            </a:r>
          </a:p>
          <a:p>
            <a:r>
              <a:rPr lang="en-US" sz="2800" dirty="0" smtClean="0"/>
              <a:t>Information from this study has too much uncertainty for accurate decision making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2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study was conducted to investigate the spatial and temporal changes to the LMB hydrologic system due to climate variability and land cover change</a:t>
            </a:r>
          </a:p>
          <a:p>
            <a:r>
              <a:rPr lang="en-US" dirty="0"/>
              <a:t>A calibrated and validated land cover change model and hydrologic model along with a large hydrologic dataset is a result from work</a:t>
            </a:r>
          </a:p>
          <a:p>
            <a:r>
              <a:rPr lang="en-US" dirty="0" smtClean="0"/>
              <a:t>Future work will </a:t>
            </a:r>
            <a:r>
              <a:rPr lang="en-US" dirty="0"/>
              <a:t>have implications for long-term water resource management</a:t>
            </a:r>
          </a:p>
          <a:p>
            <a:pPr lvl="1"/>
            <a:r>
              <a:rPr lang="en-US" dirty="0" smtClean="0"/>
              <a:t>More accurate climate and land cover data inputs can improve results </a:t>
            </a:r>
            <a:endParaRPr lang="en-US" dirty="0"/>
          </a:p>
          <a:p>
            <a:pPr lvl="1"/>
            <a:r>
              <a:rPr lang="en-US" dirty="0"/>
              <a:t>Basin wide policy can be formulated to help promote development during changes in the system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1400" dirty="0"/>
              <a:t>D. Dudgeon (2000) Large-scale Hydrological Changes in Tropical Asia: Prospects for Riverine Biodiversity. 	</a:t>
            </a:r>
            <a:r>
              <a:rPr lang="en-US" sz="1400" i="1" dirty="0"/>
              <a:t>Bioscience</a:t>
            </a:r>
            <a:r>
              <a:rPr lang="en-US" sz="1400" dirty="0"/>
              <a:t> </a:t>
            </a:r>
            <a:r>
              <a:rPr lang="en-US" sz="1400" b="1" dirty="0"/>
              <a:t>50</a:t>
            </a:r>
            <a:r>
              <a:rPr lang="en-US" sz="1400" dirty="0"/>
              <a:t>, 793-806.</a:t>
            </a:r>
          </a:p>
          <a:p>
            <a:r>
              <a:rPr lang="en-US" sz="1400" dirty="0"/>
              <a:t>Le T. B., et al. (2014) Hydrologic simulation driven by satellite rainfall to study the hydroelectric development </a:t>
            </a:r>
            <a:r>
              <a:rPr lang="en-US" sz="1400" dirty="0" smtClean="0"/>
              <a:t>impacts </a:t>
            </a:r>
            <a:r>
              <a:rPr lang="en-US" sz="1400" dirty="0"/>
              <a:t>of river flow. </a:t>
            </a:r>
            <a:r>
              <a:rPr lang="en-US" sz="1400" i="1" dirty="0"/>
              <a:t>Water</a:t>
            </a:r>
            <a:r>
              <a:rPr lang="en-US" sz="1400" b="1" dirty="0"/>
              <a:t> 6</a:t>
            </a:r>
            <a:r>
              <a:rPr lang="en-US" sz="1400" dirty="0"/>
              <a:t>, 3631-3651.</a:t>
            </a:r>
          </a:p>
          <a:p>
            <a:r>
              <a:rPr lang="en-US" sz="1400" dirty="0"/>
              <a:t>Leander, R. and T. A. </a:t>
            </a:r>
            <a:r>
              <a:rPr lang="en-US" sz="1400" dirty="0" err="1"/>
              <a:t>Buishand</a:t>
            </a:r>
            <a:r>
              <a:rPr lang="en-US" sz="1400" dirty="0"/>
              <a:t> (2007), Resampling of regional climate model output for the simulation of extreme river flows,  </a:t>
            </a:r>
            <a:r>
              <a:rPr lang="en-US" sz="1400" i="1" dirty="0"/>
              <a:t>J. </a:t>
            </a:r>
            <a:r>
              <a:rPr lang="en-US" sz="1400" i="1" dirty="0" err="1"/>
              <a:t>Hydrol</a:t>
            </a:r>
            <a:r>
              <a:rPr lang="en-US" sz="1400" dirty="0"/>
              <a:t>., </a:t>
            </a:r>
            <a:r>
              <a:rPr lang="en-US" sz="1400" b="1" dirty="0"/>
              <a:t>332</a:t>
            </a:r>
            <a:r>
              <a:rPr lang="en-US" sz="1400" dirty="0"/>
              <a:t> (3–4), 487–496.</a:t>
            </a:r>
          </a:p>
          <a:p>
            <a:r>
              <a:rPr lang="en-US" sz="1400" dirty="0"/>
              <a:t>Leander, R., T. A. </a:t>
            </a:r>
            <a:r>
              <a:rPr lang="en-US" sz="1400" dirty="0" err="1"/>
              <a:t>Buishand</a:t>
            </a:r>
            <a:r>
              <a:rPr lang="en-US" sz="1400" dirty="0"/>
              <a:t>, B. J. J. M. van den </a:t>
            </a:r>
            <a:r>
              <a:rPr lang="en-US" sz="1400" dirty="0" err="1"/>
              <a:t>Hurk</a:t>
            </a:r>
            <a:r>
              <a:rPr lang="en-US" sz="1400" dirty="0"/>
              <a:t>, and M. J. M. de Wit (2008), Estimated changes in flood quantiles of the river Meuse from resampling of regional climate model output,</a:t>
            </a:r>
            <a:r>
              <a:rPr lang="en-US" sz="1400" i="1" dirty="0"/>
              <a:t> J. </a:t>
            </a:r>
            <a:r>
              <a:rPr lang="en-US" sz="1400" i="1" dirty="0" err="1"/>
              <a:t>Hydrol</a:t>
            </a:r>
            <a:r>
              <a:rPr lang="en-US" sz="1400" i="1" dirty="0"/>
              <a:t>., </a:t>
            </a:r>
            <a:r>
              <a:rPr lang="en-US" sz="1400" b="1" dirty="0"/>
              <a:t>351</a:t>
            </a:r>
            <a:r>
              <a:rPr lang="en-US" sz="1400" dirty="0"/>
              <a:t> (3–4), 331–343.</a:t>
            </a:r>
          </a:p>
          <a:p>
            <a:r>
              <a:rPr lang="en-US" sz="1400" dirty="0"/>
              <a:t>Liang, X., et al., (1994) A simple hydrologically based model of land surface water and energy fluxes for general </a:t>
            </a:r>
            <a:r>
              <a:rPr lang="en-US" sz="1400" dirty="0" smtClean="0"/>
              <a:t>circulation </a:t>
            </a:r>
            <a:r>
              <a:rPr lang="en-US" sz="1400" dirty="0"/>
              <a:t>models. </a:t>
            </a:r>
            <a:r>
              <a:rPr lang="en-US" sz="1400" i="1" dirty="0"/>
              <a:t>J. Geo. Res. </a:t>
            </a:r>
            <a:r>
              <a:rPr lang="en-US" sz="1400" b="1" dirty="0"/>
              <a:t>99</a:t>
            </a:r>
            <a:r>
              <a:rPr lang="en-US" sz="1400" dirty="0"/>
              <a:t>, 14415-14428.</a:t>
            </a:r>
          </a:p>
          <a:p>
            <a:r>
              <a:rPr lang="en-US" sz="1400" dirty="0" err="1"/>
              <a:t>Lohmann</a:t>
            </a:r>
            <a:r>
              <a:rPr lang="en-US" sz="1400" dirty="0"/>
              <a:t>, D., et al., (1996) A large-scale horizontal routing model to be coupled to land surface parameterization </a:t>
            </a:r>
            <a:r>
              <a:rPr lang="en-US" sz="1400" dirty="0" smtClean="0"/>
              <a:t>schemes</a:t>
            </a:r>
            <a:r>
              <a:rPr lang="en-US" sz="1400" dirty="0"/>
              <a:t>. </a:t>
            </a:r>
            <a:r>
              <a:rPr lang="en-US" sz="1400" i="1" dirty="0" err="1"/>
              <a:t>Tellus</a:t>
            </a:r>
            <a:r>
              <a:rPr lang="en-US" sz="1400" b="1" dirty="0"/>
              <a:t> 48</a:t>
            </a:r>
            <a:r>
              <a:rPr lang="en-US" sz="1400" dirty="0"/>
              <a:t>, 708-721.</a:t>
            </a:r>
          </a:p>
          <a:p>
            <a:r>
              <a:rPr lang="en-US" sz="1400" dirty="0" err="1"/>
              <a:t>Lohmann</a:t>
            </a:r>
            <a:r>
              <a:rPr lang="en-US" sz="1400" dirty="0"/>
              <a:t>, et al., (1998) Regional scale hydrology: I. Formulation of the VIC-2L model coupled to a routing </a:t>
            </a:r>
            <a:r>
              <a:rPr lang="en-US" sz="1400" dirty="0" smtClean="0"/>
              <a:t>model</a:t>
            </a:r>
            <a:r>
              <a:rPr lang="en-US" sz="1400" dirty="0"/>
              <a:t>, </a:t>
            </a:r>
            <a:r>
              <a:rPr lang="en-US" sz="1400" i="1" dirty="0" err="1"/>
              <a:t>Hydrol</a:t>
            </a:r>
            <a:r>
              <a:rPr lang="en-US" sz="1400" i="1" dirty="0"/>
              <a:t>. Sci. J</a:t>
            </a:r>
            <a:r>
              <a:rPr lang="en-US" sz="1400" dirty="0"/>
              <a:t>., </a:t>
            </a:r>
            <a:r>
              <a:rPr lang="en-US" sz="1400" b="1" dirty="0"/>
              <a:t>43</a:t>
            </a:r>
            <a:r>
              <a:rPr lang="en-US" sz="1400" dirty="0"/>
              <a:t>, 131-141.</a:t>
            </a:r>
          </a:p>
          <a:p>
            <a:r>
              <a:rPr lang="en-US" sz="1400" dirty="0" err="1"/>
              <a:t>Mancosu</a:t>
            </a:r>
            <a:r>
              <a:rPr lang="en-US" sz="1400" dirty="0"/>
              <a:t>, N., et al. (2015) Water scarcity and future challenges for food production. </a:t>
            </a:r>
            <a:r>
              <a:rPr lang="en-US" sz="1400" i="1" dirty="0"/>
              <a:t>Water</a:t>
            </a:r>
            <a:r>
              <a:rPr lang="en-US" sz="1400" b="1" dirty="0"/>
              <a:t> 7</a:t>
            </a:r>
            <a:r>
              <a:rPr lang="en-US" sz="1400" dirty="0"/>
              <a:t>, 975-992</a:t>
            </a:r>
          </a:p>
          <a:p>
            <a:r>
              <a:rPr lang="en-US" sz="1400" dirty="0" err="1"/>
              <a:t>Moriasi</a:t>
            </a:r>
            <a:r>
              <a:rPr lang="en-US" sz="1400" dirty="0"/>
              <a:t>, D. N., et al. (2007) Model evaluation guidelines for systematic quantification of accuracy in watershed </a:t>
            </a:r>
            <a:r>
              <a:rPr lang="en-US" sz="1400" dirty="0" smtClean="0"/>
              <a:t>simulations</a:t>
            </a:r>
            <a:r>
              <a:rPr lang="en-US" sz="1400" dirty="0"/>
              <a:t>. </a:t>
            </a:r>
            <a:r>
              <a:rPr lang="en-US" sz="1400" i="1" dirty="0"/>
              <a:t>Transactions of the ASABE</a:t>
            </a:r>
            <a:r>
              <a:rPr lang="en-US" sz="1400" dirty="0"/>
              <a:t> </a:t>
            </a:r>
            <a:r>
              <a:rPr lang="en-US" sz="1400" b="1" dirty="0"/>
              <a:t>50</a:t>
            </a:r>
            <a:r>
              <a:rPr lang="en-US" sz="1400" dirty="0"/>
              <a:t>, 885-900.</a:t>
            </a:r>
          </a:p>
          <a:p>
            <a:r>
              <a:rPr lang="en-US" sz="1400" dirty="0" err="1"/>
              <a:t>Poulsen</a:t>
            </a:r>
            <a:r>
              <a:rPr lang="en-US" sz="1400" dirty="0"/>
              <a:t>, A. F., et al. (2002) Fish migrations of the Lower Mekong River Basin: implications for development, 	planning and environmental management. MRC Technical Paper 8, Mekong River Commission, Phnom 	Penh, Cambodia, 1683-1489.</a:t>
            </a:r>
          </a:p>
          <a:p>
            <a:r>
              <a:rPr lang="en-US" sz="1400" dirty="0"/>
              <a:t>Sakamoto T., et al. (2006) </a:t>
            </a:r>
            <a:r>
              <a:rPr lang="en-US" sz="1400" dirty="0" err="1"/>
              <a:t>Spatio</a:t>
            </a:r>
            <a:r>
              <a:rPr lang="en-US" sz="1400" dirty="0"/>
              <a:t>–temporal distribution of rice phenology and cropping systems in the Mekong </a:t>
            </a:r>
            <a:r>
              <a:rPr lang="en-US" sz="1400" dirty="0" smtClean="0"/>
              <a:t>Delta </a:t>
            </a:r>
            <a:r>
              <a:rPr lang="en-US" sz="1400" dirty="0"/>
              <a:t>with special reference to the seasonal water flow of the Mekong and </a:t>
            </a:r>
            <a:r>
              <a:rPr lang="en-US" sz="1400" dirty="0" err="1"/>
              <a:t>Bassac</a:t>
            </a:r>
            <a:r>
              <a:rPr lang="en-US" sz="1400" dirty="0"/>
              <a:t> rivers. </a:t>
            </a:r>
            <a:r>
              <a:rPr lang="en-US" sz="1400" i="1" dirty="0"/>
              <a:t>Remote Sensing 	of Environment</a:t>
            </a:r>
            <a:r>
              <a:rPr lang="en-US" sz="1400" dirty="0"/>
              <a:t> </a:t>
            </a:r>
            <a:r>
              <a:rPr lang="en-US" sz="1400" b="1" dirty="0"/>
              <a:t>100</a:t>
            </a:r>
            <a:r>
              <a:rPr lang="en-US" sz="1400" dirty="0"/>
              <a:t>: 1-16.</a:t>
            </a:r>
          </a:p>
          <a:p>
            <a:r>
              <a:rPr lang="en-US" sz="1400" dirty="0" err="1"/>
              <a:t>Verburg</a:t>
            </a:r>
            <a:r>
              <a:rPr lang="en-US" sz="1400" dirty="0"/>
              <a:t>, P. H., et al. (2002) Modeling the spatial dynamics of regional land use: The CLUE-S Model. </a:t>
            </a:r>
            <a:r>
              <a:rPr lang="en-US" sz="1400" i="1" dirty="0" err="1"/>
              <a:t>Env</a:t>
            </a:r>
            <a:r>
              <a:rPr lang="en-US" sz="1400" i="1" dirty="0"/>
              <a:t>. </a:t>
            </a:r>
            <a:r>
              <a:rPr lang="en-US" sz="1400" i="1" dirty="0" smtClean="0"/>
              <a:t>Management</a:t>
            </a:r>
            <a:r>
              <a:rPr lang="en-US" sz="1400" dirty="0" smtClean="0"/>
              <a:t> </a:t>
            </a:r>
            <a:r>
              <a:rPr lang="en-US" sz="1400" b="1" dirty="0"/>
              <a:t>30</a:t>
            </a:r>
            <a:r>
              <a:rPr lang="en-US" sz="1400" dirty="0"/>
              <a:t>, </a:t>
            </a:r>
            <a:r>
              <a:rPr lang="en-US" sz="1400" dirty="0" smtClean="0"/>
              <a:t>391-405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54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3367669"/>
            <a:ext cx="9144000" cy="55660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4151768"/>
            <a:ext cx="9144000" cy="19789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 smtClean="0"/>
              <a:t>Kel Markert</a:t>
            </a:r>
          </a:p>
          <a:p>
            <a:r>
              <a:rPr lang="en-US" sz="2000" dirty="0" err="1"/>
              <a:t>k</a:t>
            </a:r>
            <a:r>
              <a:rPr lang="en-US" sz="2000" dirty="0" err="1" smtClean="0"/>
              <a:t>el.markert@nasa.gov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7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7493000" cy="5809179"/>
          </a:xfrm>
        </p:spPr>
        <p:txBody>
          <a:bodyPr/>
          <a:lstStyle/>
          <a:p>
            <a:r>
              <a:rPr lang="en-US" dirty="0" smtClean="0"/>
              <a:t>Projections </a:t>
            </a:r>
            <a:r>
              <a:rPr lang="en-US" dirty="0"/>
              <a:t>of climate change show there will be a decrease in water availability world wide which has implications for food security and ecology [</a:t>
            </a:r>
            <a:r>
              <a:rPr lang="en-US" i="1" dirty="0" err="1"/>
              <a:t>Mancosu</a:t>
            </a:r>
            <a:r>
              <a:rPr lang="en-US" i="1" dirty="0"/>
              <a:t>, et al., </a:t>
            </a:r>
            <a:r>
              <a:rPr lang="en-US" dirty="0"/>
              <a:t>2015</a:t>
            </a:r>
            <a:r>
              <a:rPr lang="en-US" dirty="0" smtClean="0"/>
              <a:t>]</a:t>
            </a:r>
          </a:p>
          <a:p>
            <a:r>
              <a:rPr lang="en-US" dirty="0"/>
              <a:t>Additional studies show there may be socioeconomic turmoil due to water wars and food security in developing regions such as the Mekong Basin [</a:t>
            </a:r>
            <a:r>
              <a:rPr lang="en-US" i="1" dirty="0" err="1"/>
              <a:t>Mainuddin</a:t>
            </a:r>
            <a:r>
              <a:rPr lang="en-US" i="1" dirty="0"/>
              <a:t> et al,</a:t>
            </a:r>
            <a:r>
              <a:rPr lang="en-US" dirty="0"/>
              <a:t> 2011; </a:t>
            </a:r>
            <a:r>
              <a:rPr lang="en-US" i="1" dirty="0" err="1"/>
              <a:t>Peasrse</a:t>
            </a:r>
            <a:r>
              <a:rPr lang="en-US" i="1" dirty="0"/>
              <a:t>-Smith,</a:t>
            </a:r>
            <a:r>
              <a:rPr lang="en-US" dirty="0"/>
              <a:t> 2012]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1" y="1031893"/>
            <a:ext cx="2849762" cy="46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Southeast Asia has experienced major changes in land use and land cover from 1980 – 2000 [</a:t>
            </a:r>
            <a:r>
              <a:rPr lang="en-US" i="1" dirty="0"/>
              <a:t>Fox &amp; </a:t>
            </a:r>
            <a:r>
              <a:rPr lang="en-US" i="1" dirty="0" err="1"/>
              <a:t>Vogler</a:t>
            </a:r>
            <a:r>
              <a:rPr lang="en-US" i="1" dirty="0"/>
              <a:t>,</a:t>
            </a:r>
            <a:r>
              <a:rPr lang="en-US" dirty="0"/>
              <a:t> 2005]</a:t>
            </a:r>
          </a:p>
          <a:p>
            <a:pPr lvl="1"/>
            <a:r>
              <a:rPr lang="en-US" dirty="0"/>
              <a:t>Major economic reforms resulting in shift from subsistence farming to market-based agricultural production [</a:t>
            </a:r>
            <a:r>
              <a:rPr lang="en-US" i="1" dirty="0" err="1"/>
              <a:t>Rigg</a:t>
            </a:r>
            <a:r>
              <a:rPr lang="en-US" i="1" dirty="0"/>
              <a:t>,</a:t>
            </a:r>
            <a:r>
              <a:rPr lang="en-US" dirty="0"/>
              <a:t> 2006]</a:t>
            </a:r>
          </a:p>
          <a:p>
            <a:r>
              <a:rPr lang="en-US" dirty="0"/>
              <a:t>Changes in land cover continue to occur which have an important role within the land surface aspect of hydrology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94629" y="5864431"/>
            <a:ext cx="2455298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0" dirty="0">
                <a:solidFill>
                  <a:schemeClr val="bg1">
                    <a:lumMod val="95000"/>
                  </a:schemeClr>
                </a:solidFill>
              </a:rPr>
              <a:t>Source: </a:t>
            </a:r>
            <a:r>
              <a:rPr lang="en-US" sz="910" dirty="0" smtClean="0">
                <a:solidFill>
                  <a:schemeClr val="bg1">
                    <a:lumMod val="95000"/>
                  </a:schemeClr>
                </a:solidFill>
              </a:rPr>
              <a:t>WWF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7"/>
          <a:stretch/>
        </p:blipFill>
        <p:spPr>
          <a:xfrm>
            <a:off x="2630322" y="3263169"/>
            <a:ext cx="6839610" cy="3022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30322" y="6304794"/>
            <a:ext cx="3844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Public domain photo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8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How will climate variability and land cover change affect the </a:t>
            </a:r>
            <a:r>
              <a:rPr lang="en-US" b="1" i="1" dirty="0">
                <a:solidFill>
                  <a:schemeClr val="accent2"/>
                </a:solidFill>
              </a:rPr>
              <a:t>spatial and temporal characteristics of the hydrological system </a:t>
            </a:r>
            <a:r>
              <a:rPr lang="en-US" i="1" dirty="0"/>
              <a:t>within the LMB?</a:t>
            </a:r>
          </a:p>
          <a:p>
            <a:r>
              <a:rPr lang="en-US" dirty="0"/>
              <a:t>Hypothesis: </a:t>
            </a:r>
          </a:p>
          <a:p>
            <a:pPr lvl="1"/>
            <a:r>
              <a:rPr lang="en-US" dirty="0"/>
              <a:t>Climate scenarios will result in decrease of water/streamflow with increased temperatures and changes in precipitation intensity and patterns</a:t>
            </a:r>
          </a:p>
          <a:p>
            <a:pPr lvl="1"/>
            <a:r>
              <a:rPr lang="en-US" dirty="0"/>
              <a:t>Increases in simulated agricultural land will yield increases in runoff (increases in forest land will yield decreases in runoff)</a:t>
            </a:r>
          </a:p>
          <a:p>
            <a:pPr lvl="1"/>
            <a:r>
              <a:rPr lang="en-US" dirty="0"/>
              <a:t>The system is more sensitive to climate variability than land cover change, as precipitation is a major driving force for hydrology</a:t>
            </a:r>
          </a:p>
          <a:p>
            <a:endParaRPr lang="it-IT" dirty="0"/>
          </a:p>
          <a:p>
            <a:endParaRPr lang="it-IT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347298" y="1003698"/>
            <a:ext cx="7497404" cy="5346301"/>
            <a:chOff x="1172032" y="935965"/>
            <a:chExt cx="6663608" cy="4587579"/>
          </a:xfrm>
        </p:grpSpPr>
        <p:grpSp>
          <p:nvGrpSpPr>
            <p:cNvPr id="19" name="Group 18"/>
            <p:cNvGrpSpPr/>
            <p:nvPr/>
          </p:nvGrpSpPr>
          <p:grpSpPr>
            <a:xfrm>
              <a:off x="1172032" y="935965"/>
              <a:ext cx="6564550" cy="4587579"/>
              <a:chOff x="1172032" y="1099741"/>
              <a:chExt cx="6564550" cy="4587579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72032" y="2529914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Setup </a:t>
                </a:r>
                <a:r>
                  <a:rPr lang="en-US" sz="1560" dirty="0">
                    <a:solidFill>
                      <a:schemeClr val="tx1"/>
                    </a:solidFill>
                  </a:rPr>
                  <a:t>VIC Hydrologic Model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9740" y="2430854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NEX Climate </a:t>
                </a:r>
                <a:r>
                  <a:rPr lang="en-US" sz="156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72032" y="1198801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Develop Land Cover Change Model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272266" y="175997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272266" y="308835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cxnSp>
            <p:nvCxnSpPr>
              <p:cNvPr id="30" name="Straight Arrow Connector 29"/>
              <p:cNvCxnSpPr>
                <a:stCxn id="19" idx="3"/>
                <a:endCxn id="33" idx="5"/>
              </p:cNvCxnSpPr>
              <p:nvPr/>
            </p:nvCxnSpPr>
            <p:spPr>
              <a:xfrm>
                <a:off x="2756992" y="1555417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Parallelogram 30"/>
              <p:cNvSpPr/>
              <p:nvPr/>
            </p:nvSpPr>
            <p:spPr>
              <a:xfrm>
                <a:off x="3779520" y="1198801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Land Cover Scenarios</a:t>
                </a: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349742" y="1099741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Land Cover Data</a:t>
                </a:r>
              </a:p>
            </p:txBody>
          </p:sp>
          <p:cxnSp>
            <p:nvCxnSpPr>
              <p:cNvPr id="33" name="Straight Arrow Connector 32"/>
              <p:cNvCxnSpPr>
                <a:stCxn id="33" idx="2"/>
                <a:endCxn id="35" idx="2"/>
              </p:cNvCxnSpPr>
              <p:nvPr/>
            </p:nvCxnSpPr>
            <p:spPr>
              <a:xfrm>
                <a:off x="5275328" y="1555417"/>
                <a:ext cx="10744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Parallelogram 33"/>
              <p:cNvSpPr/>
              <p:nvPr/>
            </p:nvSpPr>
            <p:spPr>
              <a:xfrm>
                <a:off x="3779520" y="2529914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Hydrologic Simulations</a:t>
                </a:r>
              </a:p>
            </p:txBody>
          </p:sp>
          <p:cxnSp>
            <p:nvCxnSpPr>
              <p:cNvPr id="35" name="Straight Arrow Connector 34"/>
              <p:cNvCxnSpPr>
                <a:stCxn id="28" idx="3"/>
              </p:cNvCxnSpPr>
              <p:nvPr/>
            </p:nvCxnSpPr>
            <p:spPr>
              <a:xfrm>
                <a:off x="2756992" y="2886530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0" idx="2"/>
              </p:cNvCxnSpPr>
              <p:nvPr/>
            </p:nvCxnSpPr>
            <p:spPr>
              <a:xfrm flipH="1">
                <a:off x="5275328" y="2886530"/>
                <a:ext cx="107441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3878580" y="3675753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Gridded Hydrologic Forcing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572000" y="3243148"/>
                <a:ext cx="0" cy="43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35" idx="4"/>
              </p:cNvCxnSpPr>
              <p:nvPr/>
            </p:nvCxnSpPr>
            <p:spPr>
              <a:xfrm rot="5400000">
                <a:off x="5548171" y="1034922"/>
                <a:ext cx="518821" cy="24711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Parallelogram 39"/>
              <p:cNvSpPr/>
              <p:nvPr/>
            </p:nvSpPr>
            <p:spPr>
              <a:xfrm>
                <a:off x="3779520" y="4974088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Analysis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4572000" y="4587106"/>
                <a:ext cx="0" cy="3869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ounded Rectangle 19"/>
            <p:cNvSpPr/>
            <p:nvPr/>
          </p:nvSpPr>
          <p:spPr>
            <a:xfrm>
              <a:off x="5888525" y="2924577"/>
              <a:ext cx="983209" cy="5555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13" dirty="0" err="1" smtClean="0">
                  <a:solidFill>
                    <a:schemeClr val="tx1"/>
                  </a:solidFill>
                </a:rPr>
                <a:t>Precip</a:t>
              </a:r>
              <a:r>
                <a:rPr lang="en-US" sz="1213" dirty="0" smtClean="0">
                  <a:solidFill>
                    <a:schemeClr val="tx1"/>
                  </a:solidFill>
                </a:rPr>
                <a:t>. Bias Correction</a:t>
              </a:r>
              <a:endParaRPr lang="en-US" sz="1213" dirty="0">
                <a:solidFill>
                  <a:schemeClr val="tx1"/>
                </a:solidFill>
              </a:endParaRPr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6250680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Land Cover Change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1172032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Climate Variability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2667838" y="5166928"/>
              <a:ext cx="1200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275326" y="5166928"/>
              <a:ext cx="10645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72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CHANGE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347298" y="1003698"/>
            <a:ext cx="7497404" cy="5346301"/>
            <a:chOff x="1172032" y="935965"/>
            <a:chExt cx="6663608" cy="4587579"/>
          </a:xfrm>
        </p:grpSpPr>
        <p:grpSp>
          <p:nvGrpSpPr>
            <p:cNvPr id="19" name="Group 18"/>
            <p:cNvGrpSpPr/>
            <p:nvPr/>
          </p:nvGrpSpPr>
          <p:grpSpPr>
            <a:xfrm>
              <a:off x="1172032" y="935965"/>
              <a:ext cx="6564550" cy="4587579"/>
              <a:chOff x="1172032" y="1099741"/>
              <a:chExt cx="6564550" cy="4587579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72032" y="2529914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Setup </a:t>
                </a:r>
                <a:r>
                  <a:rPr lang="en-US" sz="1560" dirty="0">
                    <a:solidFill>
                      <a:schemeClr val="tx1"/>
                    </a:solidFill>
                  </a:rPr>
                  <a:t>VIC Hydrologic Model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9740" y="2430854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 smtClean="0">
                    <a:solidFill>
                      <a:schemeClr val="tx1"/>
                    </a:solidFill>
                  </a:rPr>
                  <a:t>NEX Climate </a:t>
                </a:r>
                <a:r>
                  <a:rPr lang="en-US" sz="156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72032" y="1198801"/>
                <a:ext cx="1584960" cy="7132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Develop Land Cover Change Model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272266" y="175997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272266" y="3088354"/>
                <a:ext cx="983209" cy="55553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3" dirty="0">
                    <a:solidFill>
                      <a:schemeClr val="tx1"/>
                    </a:solidFill>
                  </a:rPr>
                  <a:t>Calibration and Validation</a:t>
                </a:r>
              </a:p>
            </p:txBody>
          </p:sp>
          <p:cxnSp>
            <p:nvCxnSpPr>
              <p:cNvPr id="30" name="Straight Arrow Connector 29"/>
              <p:cNvCxnSpPr>
                <a:stCxn id="19" idx="3"/>
                <a:endCxn id="33" idx="5"/>
              </p:cNvCxnSpPr>
              <p:nvPr/>
            </p:nvCxnSpPr>
            <p:spPr>
              <a:xfrm>
                <a:off x="2756992" y="1555417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Parallelogram 30"/>
              <p:cNvSpPr/>
              <p:nvPr/>
            </p:nvSpPr>
            <p:spPr>
              <a:xfrm>
                <a:off x="3779520" y="1198801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Land Cover Scenarios</a:t>
                </a: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349742" y="1099741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Land Cover Data</a:t>
                </a:r>
              </a:p>
            </p:txBody>
          </p:sp>
          <p:cxnSp>
            <p:nvCxnSpPr>
              <p:cNvPr id="33" name="Straight Arrow Connector 32"/>
              <p:cNvCxnSpPr>
                <a:stCxn id="33" idx="2"/>
                <a:endCxn id="35" idx="2"/>
              </p:cNvCxnSpPr>
              <p:nvPr/>
            </p:nvCxnSpPr>
            <p:spPr>
              <a:xfrm>
                <a:off x="5275328" y="1555417"/>
                <a:ext cx="10744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Parallelogram 33"/>
              <p:cNvSpPr/>
              <p:nvPr/>
            </p:nvSpPr>
            <p:spPr>
              <a:xfrm>
                <a:off x="3779520" y="2529914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Run Hydrologic Simulations</a:t>
                </a:r>
              </a:p>
            </p:txBody>
          </p:sp>
          <p:cxnSp>
            <p:nvCxnSpPr>
              <p:cNvPr id="35" name="Straight Arrow Connector 34"/>
              <p:cNvCxnSpPr>
                <a:stCxn id="28" idx="3"/>
              </p:cNvCxnSpPr>
              <p:nvPr/>
            </p:nvCxnSpPr>
            <p:spPr>
              <a:xfrm>
                <a:off x="2756992" y="2886530"/>
                <a:ext cx="111168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0" idx="2"/>
              </p:cNvCxnSpPr>
              <p:nvPr/>
            </p:nvCxnSpPr>
            <p:spPr>
              <a:xfrm flipH="1">
                <a:off x="5275328" y="2886530"/>
                <a:ext cx="107441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3878580" y="3675753"/>
                <a:ext cx="1386840" cy="9113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Gridded Hydrologic Forcing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572000" y="3243148"/>
                <a:ext cx="0" cy="43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35" idx="4"/>
              </p:cNvCxnSpPr>
              <p:nvPr/>
            </p:nvCxnSpPr>
            <p:spPr>
              <a:xfrm rot="5400000">
                <a:off x="5548171" y="1034922"/>
                <a:ext cx="518821" cy="24711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Parallelogram 39"/>
              <p:cNvSpPr/>
              <p:nvPr/>
            </p:nvSpPr>
            <p:spPr>
              <a:xfrm>
                <a:off x="3779520" y="4974088"/>
                <a:ext cx="1584960" cy="713232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60" dirty="0">
                    <a:solidFill>
                      <a:schemeClr val="tx1"/>
                    </a:solidFill>
                  </a:rPr>
                  <a:t>Analysis</a:t>
                </a: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4572000" y="4587106"/>
                <a:ext cx="0" cy="38698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ounded Rectangle 19"/>
            <p:cNvSpPr/>
            <p:nvPr/>
          </p:nvSpPr>
          <p:spPr>
            <a:xfrm>
              <a:off x="5888525" y="2924577"/>
              <a:ext cx="983209" cy="5555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13" dirty="0" err="1" smtClean="0">
                  <a:solidFill>
                    <a:schemeClr val="tx1"/>
                  </a:solidFill>
                </a:rPr>
                <a:t>Precip</a:t>
              </a:r>
              <a:r>
                <a:rPr lang="en-US" sz="1213" dirty="0" smtClean="0">
                  <a:solidFill>
                    <a:schemeClr val="tx1"/>
                  </a:solidFill>
                </a:rPr>
                <a:t>. Bias Correction</a:t>
              </a:r>
              <a:endParaRPr lang="en-US" sz="1213" dirty="0">
                <a:solidFill>
                  <a:schemeClr val="tx1"/>
                </a:solidFill>
              </a:endParaRPr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6250680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Land Cover Change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1172032" y="4810312"/>
              <a:ext cx="1584960" cy="71323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60" dirty="0" smtClean="0">
                  <a:solidFill>
                    <a:schemeClr val="tx1"/>
                  </a:solidFill>
                </a:rPr>
                <a:t>Climate Variability Effects</a:t>
              </a:r>
              <a:endParaRPr lang="en-US" sz="156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2667838" y="5166928"/>
              <a:ext cx="1200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275326" y="5166928"/>
              <a:ext cx="10645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2200858" y="971727"/>
            <a:ext cx="2625142" cy="1583232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COER CHANGE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cover change model is based on the CLUE-S model framework [</a:t>
            </a:r>
            <a:r>
              <a:rPr lang="en-US" i="1" dirty="0" err="1"/>
              <a:t>Verburg</a:t>
            </a:r>
            <a:r>
              <a:rPr lang="en-US" i="1" dirty="0"/>
              <a:t> et al., </a:t>
            </a:r>
            <a:r>
              <a:rPr lang="en-US" dirty="0"/>
              <a:t>2002]</a:t>
            </a:r>
          </a:p>
          <a:p>
            <a:r>
              <a:rPr lang="en-US" dirty="0"/>
              <a:t>The model contains two components to estimate land cover at a given place at a given time</a:t>
            </a:r>
          </a:p>
          <a:p>
            <a:pPr lvl="1"/>
            <a:r>
              <a:rPr lang="en-US" dirty="0"/>
              <a:t>Non-spatial component (demand for land cover type)</a:t>
            </a:r>
          </a:p>
          <a:p>
            <a:pPr lvl="1"/>
            <a:r>
              <a:rPr lang="en-US" dirty="0"/>
              <a:t>Spatial component (probability of land cover type and spatial allocation of land cover type)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059983" y="3821116"/>
            <a:ext cx="8083785" cy="2613551"/>
            <a:chOff x="1941449" y="3821116"/>
            <a:chExt cx="5521057" cy="1785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40"/>
            <a:stretch/>
          </p:blipFill>
          <p:spPr>
            <a:xfrm>
              <a:off x="1941449" y="3821116"/>
              <a:ext cx="2290992" cy="17850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5841" y="3821116"/>
              <a:ext cx="2696665" cy="171701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4232441" y="4713616"/>
              <a:ext cx="67441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429493" y="3724674"/>
            <a:ext cx="146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NON-SPATIAL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36176" y="3724674"/>
            <a:ext cx="95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SPATIAL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RC_presentation_template2016" id="{BF6415AD-DEA7-46CA-A18C-9A518658AEF4}" vid="{B55354F3-2A72-4649-9C37-157F81948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GHRC_presentation_template2016</Template>
  <TotalTime>13760</TotalTime>
  <Words>1924</Words>
  <Application>Microsoft Macintosh PowerPoint</Application>
  <PresentationFormat>Widescreen</PresentationFormat>
  <Paragraphs>417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Franklin Gothic Book</vt:lpstr>
      <vt:lpstr>Franklin Gothic Medium</vt:lpstr>
      <vt:lpstr>Times New Roman</vt:lpstr>
      <vt:lpstr>Arial</vt:lpstr>
      <vt:lpstr>Office Theme</vt:lpstr>
      <vt:lpstr>APPLICATIONS OF VIC FOR CLIMATE/ LAND COVER CHANGE IMPACTS</vt:lpstr>
      <vt:lpstr>OUTLINE</vt:lpstr>
      <vt:lpstr>INTRODUCTION</vt:lpstr>
      <vt:lpstr>INTRODUCTION</vt:lpstr>
      <vt:lpstr>INTRODUCTION</vt:lpstr>
      <vt:lpstr>RESEARCH QUESTION</vt:lpstr>
      <vt:lpstr>RESEARCH OUTLINE</vt:lpstr>
      <vt:lpstr>LAND COVER CHANGE MODEL</vt:lpstr>
      <vt:lpstr>LAND COER CHANGE MODEL</vt:lpstr>
      <vt:lpstr>LAND COVER CHANGE MODEL</vt:lpstr>
      <vt:lpstr>LAND COVER MODEL PERFORMANCE</vt:lpstr>
      <vt:lpstr>LAND COVER SIMULATIONS</vt:lpstr>
      <vt:lpstr>LAND COVER SIMULATIONS</vt:lpstr>
      <vt:lpstr>HYDROLOGIC MODEL</vt:lpstr>
      <vt:lpstr>MODEL SETUP</vt:lpstr>
      <vt:lpstr>CALIBRATION/VALIDATION</vt:lpstr>
      <vt:lpstr>SIMULATION RESULTS</vt:lpstr>
      <vt:lpstr>INPUT DATA UNCERTAINTY</vt:lpstr>
      <vt:lpstr>INPUT DATA UNCERTAINTY</vt:lpstr>
      <vt:lpstr>BIAS CORRECTION OF CLIMATE PRECIPITATION</vt:lpstr>
      <vt:lpstr>ERRORS AND UNCERTAINTIES</vt:lpstr>
      <vt:lpstr>HYDROLOGIC SIMULATIONS</vt:lpstr>
      <vt:lpstr>HYDROLOGIC CHANGE ANALYSIS</vt:lpstr>
      <vt:lpstr>DISCHARGE CHANGES</vt:lpstr>
      <vt:lpstr>SEASONALITY</vt:lpstr>
      <vt:lpstr>RUNOFF ELASTICITY</vt:lpstr>
      <vt:lpstr>RUNOFF ELASTICITY</vt:lpstr>
      <vt:lpstr>SPATIAL TRENDS</vt:lpstr>
      <vt:lpstr>SPATIAL TRENDS</vt:lpstr>
      <vt:lpstr>DECISION MAKING CONTEXT</vt:lpstr>
      <vt:lpstr>CONCLUSIONS</vt:lpstr>
      <vt:lpstr>REFERENCES</vt:lpstr>
      <vt:lpstr>THANK YOU</vt:lpstr>
    </vt:vector>
  </TitlesOfParts>
  <Company>Microsoft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Tammy</dc:creator>
  <cp:lastModifiedBy>Eric Anderson</cp:lastModifiedBy>
  <cp:revision>386</cp:revision>
  <dcterms:created xsi:type="dcterms:W3CDTF">2016-09-12T14:21:52Z</dcterms:created>
  <dcterms:modified xsi:type="dcterms:W3CDTF">2017-03-01T20:04:49Z</dcterms:modified>
</cp:coreProperties>
</file>